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9" r:id="rId2"/>
    <p:sldId id="270" r:id="rId3"/>
    <p:sldId id="271" r:id="rId4"/>
    <p:sldId id="272" r:id="rId5"/>
  </p:sldIdLst>
  <p:sldSz cx="7559675" cy="10691813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CC66FF"/>
    <a:srgbClr val="FF7C80"/>
    <a:srgbClr val="9D538D"/>
    <a:srgbClr val="5C81CB"/>
    <a:srgbClr val="00CC00"/>
    <a:srgbClr val="003300"/>
    <a:srgbClr val="CC3399"/>
    <a:srgbClr val="999999"/>
    <a:srgbClr val="F57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01" autoAdjust="0"/>
    <p:restoredTop sz="94660"/>
  </p:normalViewPr>
  <p:slideViewPr>
    <p:cSldViewPr snapToGrid="0">
      <p:cViewPr>
        <p:scale>
          <a:sx n="96" d="100"/>
          <a:sy n="96" d="100"/>
        </p:scale>
        <p:origin x="2040" y="3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7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80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43" indent="0" algn="ctr">
              <a:buNone/>
              <a:defRPr sz="1653"/>
            </a:lvl2pPr>
            <a:lvl3pPr marL="755887" indent="0" algn="ctr">
              <a:buNone/>
              <a:defRPr sz="1488"/>
            </a:lvl3pPr>
            <a:lvl4pPr marL="1133831" indent="0" algn="ctr">
              <a:buNone/>
              <a:defRPr sz="1323"/>
            </a:lvl4pPr>
            <a:lvl5pPr marL="1511774" indent="0" algn="ctr">
              <a:buNone/>
              <a:defRPr sz="1323"/>
            </a:lvl5pPr>
            <a:lvl6pPr marL="1889717" indent="0" algn="ctr">
              <a:buNone/>
              <a:defRPr sz="1323"/>
            </a:lvl6pPr>
            <a:lvl7pPr marL="2267660" indent="0" algn="ctr">
              <a:buNone/>
              <a:defRPr sz="1323"/>
            </a:lvl7pPr>
            <a:lvl8pPr marL="2645605" indent="0" algn="ctr">
              <a:buNone/>
              <a:defRPr sz="1323"/>
            </a:lvl8pPr>
            <a:lvl9pPr marL="3023548" indent="0" algn="ctr">
              <a:buNone/>
              <a:defRPr sz="1323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3F9E-D8F1-42D3-8CC1-B44F5E0B831D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1F39-F813-42A3-A9A2-8EAC54929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194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3F9E-D8F1-42D3-8CC1-B44F5E0B831D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1F39-F813-42A3-A9A2-8EAC54929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44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2"/>
            <a:ext cx="1630055" cy="906081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9" y="569242"/>
            <a:ext cx="4795669" cy="9060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3F9E-D8F1-42D3-8CC1-B44F5E0B831D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1F39-F813-42A3-A9A2-8EAC54929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749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3F9E-D8F1-42D3-8CC1-B44F5E0B831D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1F39-F813-42A3-A9A2-8EAC54929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691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5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43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88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83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77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717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66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60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54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3F9E-D8F1-42D3-8CC1-B44F5E0B831D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1F39-F813-42A3-A9A2-8EAC54929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248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2"/>
            <a:ext cx="3212862" cy="67838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2"/>
            <a:ext cx="3212862" cy="67838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3F9E-D8F1-42D3-8CC1-B44F5E0B831D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1F39-F813-42A3-A9A2-8EAC54929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233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43" indent="0">
              <a:buNone/>
              <a:defRPr sz="1653" b="1"/>
            </a:lvl2pPr>
            <a:lvl3pPr marL="755887" indent="0">
              <a:buNone/>
              <a:defRPr sz="1488" b="1"/>
            </a:lvl3pPr>
            <a:lvl4pPr marL="1133831" indent="0">
              <a:buNone/>
              <a:defRPr sz="1323" b="1"/>
            </a:lvl4pPr>
            <a:lvl5pPr marL="1511774" indent="0">
              <a:buNone/>
              <a:defRPr sz="1323" b="1"/>
            </a:lvl5pPr>
            <a:lvl6pPr marL="1889717" indent="0">
              <a:buNone/>
              <a:defRPr sz="1323" b="1"/>
            </a:lvl6pPr>
            <a:lvl7pPr marL="2267660" indent="0">
              <a:buNone/>
              <a:defRPr sz="1323" b="1"/>
            </a:lvl7pPr>
            <a:lvl8pPr marL="2645605" indent="0">
              <a:buNone/>
              <a:defRPr sz="1323" b="1"/>
            </a:lvl8pPr>
            <a:lvl9pPr marL="3023548" indent="0">
              <a:buNone/>
              <a:defRPr sz="132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7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43" indent="0">
              <a:buNone/>
              <a:defRPr sz="1653" b="1"/>
            </a:lvl2pPr>
            <a:lvl3pPr marL="755887" indent="0">
              <a:buNone/>
              <a:defRPr sz="1488" b="1"/>
            </a:lvl3pPr>
            <a:lvl4pPr marL="1133831" indent="0">
              <a:buNone/>
              <a:defRPr sz="1323" b="1"/>
            </a:lvl4pPr>
            <a:lvl5pPr marL="1511774" indent="0">
              <a:buNone/>
              <a:defRPr sz="1323" b="1"/>
            </a:lvl5pPr>
            <a:lvl6pPr marL="1889717" indent="0">
              <a:buNone/>
              <a:defRPr sz="1323" b="1"/>
            </a:lvl6pPr>
            <a:lvl7pPr marL="2267660" indent="0">
              <a:buNone/>
              <a:defRPr sz="1323" b="1"/>
            </a:lvl7pPr>
            <a:lvl8pPr marL="2645605" indent="0">
              <a:buNone/>
              <a:defRPr sz="1323" b="1"/>
            </a:lvl8pPr>
            <a:lvl9pPr marL="3023548" indent="0">
              <a:buNone/>
              <a:defRPr sz="132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7" y="3905482"/>
            <a:ext cx="3213847" cy="5744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3F9E-D8F1-42D3-8CC1-B44F5E0B831D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1F39-F813-42A3-A9A2-8EAC54929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595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3F9E-D8F1-42D3-8CC1-B44F5E0B831D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1F39-F813-42A3-A9A2-8EAC54929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147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3F9E-D8F1-42D3-8CC1-B44F5E0B831D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1F39-F813-42A3-A9A2-8EAC54929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354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7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43" indent="0">
              <a:buNone/>
              <a:defRPr sz="1157"/>
            </a:lvl2pPr>
            <a:lvl3pPr marL="755887" indent="0">
              <a:buNone/>
              <a:defRPr sz="992"/>
            </a:lvl3pPr>
            <a:lvl4pPr marL="1133831" indent="0">
              <a:buNone/>
              <a:defRPr sz="827"/>
            </a:lvl4pPr>
            <a:lvl5pPr marL="1511774" indent="0">
              <a:buNone/>
              <a:defRPr sz="827"/>
            </a:lvl5pPr>
            <a:lvl6pPr marL="1889717" indent="0">
              <a:buNone/>
              <a:defRPr sz="827"/>
            </a:lvl6pPr>
            <a:lvl7pPr marL="2267660" indent="0">
              <a:buNone/>
              <a:defRPr sz="827"/>
            </a:lvl7pPr>
            <a:lvl8pPr marL="2645605" indent="0">
              <a:buNone/>
              <a:defRPr sz="827"/>
            </a:lvl8pPr>
            <a:lvl9pPr marL="3023548" indent="0">
              <a:buNone/>
              <a:defRPr sz="82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3F9E-D8F1-42D3-8CC1-B44F5E0B831D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1F39-F813-42A3-A9A2-8EAC54929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140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7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43" indent="0">
              <a:buNone/>
              <a:defRPr sz="2315"/>
            </a:lvl2pPr>
            <a:lvl3pPr marL="755887" indent="0">
              <a:buNone/>
              <a:defRPr sz="1984"/>
            </a:lvl3pPr>
            <a:lvl4pPr marL="1133831" indent="0">
              <a:buNone/>
              <a:defRPr sz="1653"/>
            </a:lvl4pPr>
            <a:lvl5pPr marL="1511774" indent="0">
              <a:buNone/>
              <a:defRPr sz="1653"/>
            </a:lvl5pPr>
            <a:lvl6pPr marL="1889717" indent="0">
              <a:buNone/>
              <a:defRPr sz="1653"/>
            </a:lvl6pPr>
            <a:lvl7pPr marL="2267660" indent="0">
              <a:buNone/>
              <a:defRPr sz="1653"/>
            </a:lvl7pPr>
            <a:lvl8pPr marL="2645605" indent="0">
              <a:buNone/>
              <a:defRPr sz="1653"/>
            </a:lvl8pPr>
            <a:lvl9pPr marL="3023548" indent="0">
              <a:buNone/>
              <a:defRPr sz="1653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43" indent="0">
              <a:buNone/>
              <a:defRPr sz="1157"/>
            </a:lvl2pPr>
            <a:lvl3pPr marL="755887" indent="0">
              <a:buNone/>
              <a:defRPr sz="992"/>
            </a:lvl3pPr>
            <a:lvl4pPr marL="1133831" indent="0">
              <a:buNone/>
              <a:defRPr sz="827"/>
            </a:lvl4pPr>
            <a:lvl5pPr marL="1511774" indent="0">
              <a:buNone/>
              <a:defRPr sz="827"/>
            </a:lvl5pPr>
            <a:lvl6pPr marL="1889717" indent="0">
              <a:buNone/>
              <a:defRPr sz="827"/>
            </a:lvl6pPr>
            <a:lvl7pPr marL="2267660" indent="0">
              <a:buNone/>
              <a:defRPr sz="827"/>
            </a:lvl7pPr>
            <a:lvl8pPr marL="2645605" indent="0">
              <a:buNone/>
              <a:defRPr sz="827"/>
            </a:lvl8pPr>
            <a:lvl9pPr marL="3023548" indent="0">
              <a:buNone/>
              <a:defRPr sz="82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3F9E-D8F1-42D3-8CC1-B44F5E0B831D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1F39-F813-42A3-A9A2-8EAC54929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84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2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E3F9E-D8F1-42D3-8CC1-B44F5E0B831D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A1F39-F813-42A3-A9A2-8EAC54929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860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887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72" indent="-188972" algn="l" defTabSz="75588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15" indent="-188972" algn="l" defTabSz="75588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858" indent="-188972" algn="l" defTabSz="75588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02" indent="-188972" algn="l" defTabSz="75588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746" indent="-188972" algn="l" defTabSz="75588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689" indent="-188972" algn="l" defTabSz="75588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633" indent="-188972" algn="l" defTabSz="75588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576" indent="-188972" algn="l" defTabSz="75588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520" indent="-188972" algn="l" defTabSz="75588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88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43" algn="l" defTabSz="75588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887" algn="l" defTabSz="75588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831" algn="l" defTabSz="75588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774" algn="l" defTabSz="75588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717" algn="l" defTabSz="75588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660" algn="l" defTabSz="75588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605" algn="l" defTabSz="75588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548" algn="l" defTabSz="75588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https://avatars.mds.yandex.net/get-pdb/480866/4a1f9cd0-75fa-4fe0-88af-7ae2147e6ad0/s12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9645" y="5743189"/>
            <a:ext cx="643903" cy="75506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sc0003.egindykol.aqmoedu.kz/cache/index/129826/i-1024x76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3" t="7975" b="7708"/>
          <a:stretch/>
        </p:blipFill>
        <p:spPr bwMode="auto">
          <a:xfrm>
            <a:off x="3080191" y="5885430"/>
            <a:ext cx="625222" cy="406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.ytimg.com/vi/Z5ch3LOb3w4/maxresdefault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83" t="15209" r="25130" b="14791"/>
          <a:stretch/>
        </p:blipFill>
        <p:spPr bwMode="auto">
          <a:xfrm>
            <a:off x="3987867" y="3062169"/>
            <a:ext cx="767459" cy="608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medaboutme.ru/upload/medialibrary/675/shutterstock_109737506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620" y="3078702"/>
            <a:ext cx="656426" cy="656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1"/>
          <p:cNvSpPr>
            <a:spLocks noChangeArrowheads="1"/>
          </p:cNvSpPr>
          <p:nvPr/>
        </p:nvSpPr>
        <p:spPr bwMode="auto">
          <a:xfrm>
            <a:off x="394935" y="670981"/>
            <a:ext cx="6879540" cy="1482185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129326" tIns="64663" rIns="129326" bIns="64663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alt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документов и зачисление в организации образования независимо от ведомственной подчиненности для обучения по общеобразовательным программам начального, основного среднего, общего среднего образования»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-3069703" y="918916"/>
            <a:ext cx="261243" cy="5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9326" tIns="64663" rIns="129326" bIns="64663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2546"/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-3069703" y="1242230"/>
            <a:ext cx="261243" cy="5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9326" tIns="64663" rIns="129326" bIns="64663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2546"/>
          </a:p>
        </p:txBody>
      </p:sp>
      <p:sp>
        <p:nvSpPr>
          <p:cNvPr id="14" name="Прямоугольник 13"/>
          <p:cNvSpPr/>
          <p:nvPr/>
        </p:nvSpPr>
        <p:spPr>
          <a:xfrm>
            <a:off x="1986058" y="86367"/>
            <a:ext cx="3697294" cy="48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546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услуга</a:t>
            </a:r>
            <a:endParaRPr lang="ru-RU" altLang="ru-RU" sz="1414" dirty="0">
              <a:solidFill>
                <a:srgbClr val="002060"/>
              </a:solidFill>
            </a:endParaRPr>
          </a:p>
        </p:txBody>
      </p:sp>
      <p:sp>
        <p:nvSpPr>
          <p:cNvPr id="16" name="Нашивка 15"/>
          <p:cNvSpPr/>
          <p:nvPr/>
        </p:nvSpPr>
        <p:spPr>
          <a:xfrm>
            <a:off x="4152199" y="2587447"/>
            <a:ext cx="3184266" cy="165229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69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556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2.График работы:</a:t>
            </a:r>
          </a:p>
          <a:p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услугодатель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 9:00 до 18:30 часов с перерывом на обед с 13:00 до 14:30;</a:t>
            </a:r>
          </a:p>
          <a:p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портал:круглосуточно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исключением технических перерывов, связанных с проведением ремонтных работ  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556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9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Нашивка 16"/>
          <p:cNvSpPr/>
          <p:nvPr/>
        </p:nvSpPr>
        <p:spPr>
          <a:xfrm flipH="1">
            <a:off x="180751" y="2587447"/>
            <a:ext cx="3364015" cy="165229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1.Наименование </a:t>
            </a:r>
            <a:r>
              <a:rPr lang="ru-RU" sz="1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услугодателя</a:t>
            </a:r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lnSpc>
                <a:spcPct val="107000"/>
              </a:lnSpc>
            </a:pPr>
            <a:r>
              <a:rPr lang="kk-KZ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КГУ «Аулиекольская школа-гимназия им. С.Баймагамбетова отдела образования Аулиекольского района» Управления образования акимата Костанайской области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Нашивка 17"/>
          <p:cNvSpPr/>
          <p:nvPr/>
        </p:nvSpPr>
        <p:spPr>
          <a:xfrm>
            <a:off x="4147301" y="5295014"/>
            <a:ext cx="3189165" cy="171325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altLang="ru-RU" sz="105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05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Форма оказания государственной услуги</a:t>
            </a:r>
            <a:r>
              <a:rPr lang="ru-RU" altLang="ru-RU" sz="1050" b="1" dirty="0">
                <a:solidFill>
                  <a:schemeClr val="tx1"/>
                </a:solidFill>
                <a:latin typeface="Arial" panose="020B0604020202020204" pitchFamily="34" charset="0"/>
              </a:rPr>
              <a:t>:</a:t>
            </a:r>
            <a:endParaRPr lang="ru-RU" altLang="ru-RU" sz="105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39" indent="-171439" algn="just">
              <a:buFont typeface="Arial" panose="020B0604020202020204" pitchFamily="34" charset="0"/>
              <a:buChar char="•"/>
            </a:pP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</a:t>
            </a:r>
          </a:p>
          <a:p>
            <a:pPr marL="171439" indent="-171439" algn="just">
              <a:buFont typeface="Arial" panose="020B0604020202020204" pitchFamily="34" charset="0"/>
              <a:buChar char="•"/>
            </a:pPr>
            <a:r>
              <a:rPr lang="kk-KZ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Бумажная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Нашивка 18"/>
          <p:cNvSpPr/>
          <p:nvPr/>
        </p:nvSpPr>
        <p:spPr>
          <a:xfrm flipH="1">
            <a:off x="180753" y="5295014"/>
            <a:ext cx="3364013" cy="171325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kk-KZ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оказания государственной услуги</a:t>
            </a:r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очную и вечернюю форму обучения – не позднее 30 августа;</a:t>
            </a:r>
          </a:p>
          <a:p>
            <a:pPr algn="just"/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первый класс – с 1 апреля по 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августа текущего года.</a:t>
            </a:r>
          </a:p>
          <a:p>
            <a:pPr algn="just"/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 rot="18915409">
            <a:off x="2964698" y="3069907"/>
            <a:ext cx="750270" cy="742493"/>
          </a:xfrm>
          <a:prstGeom prst="rect">
            <a:avLst/>
          </a:prstGeom>
          <a:noFill/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sp>
        <p:nvSpPr>
          <p:cNvPr id="23" name="Прямоугольник 22"/>
          <p:cNvSpPr/>
          <p:nvPr/>
        </p:nvSpPr>
        <p:spPr>
          <a:xfrm rot="18915409">
            <a:off x="3979583" y="3065012"/>
            <a:ext cx="784029" cy="734323"/>
          </a:xfrm>
          <a:prstGeom prst="rect">
            <a:avLst/>
          </a:prstGeom>
          <a:noFill/>
          <a:ln w="19050">
            <a:solidFill>
              <a:srgbClr val="FF7C8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sp>
        <p:nvSpPr>
          <p:cNvPr id="24" name="Прямоугольник 23"/>
          <p:cNvSpPr/>
          <p:nvPr/>
        </p:nvSpPr>
        <p:spPr>
          <a:xfrm rot="18915409">
            <a:off x="2986675" y="5768450"/>
            <a:ext cx="732367" cy="717322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sp>
        <p:nvSpPr>
          <p:cNvPr id="25" name="Прямоугольник 24"/>
          <p:cNvSpPr/>
          <p:nvPr/>
        </p:nvSpPr>
        <p:spPr>
          <a:xfrm rot="18915409">
            <a:off x="3982115" y="5760980"/>
            <a:ext cx="719611" cy="737898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sp>
        <p:nvSpPr>
          <p:cNvPr id="26" name="Прямоугольник 25"/>
          <p:cNvSpPr/>
          <p:nvPr/>
        </p:nvSpPr>
        <p:spPr>
          <a:xfrm rot="18915409">
            <a:off x="3172341" y="8651177"/>
            <a:ext cx="758142" cy="768681"/>
          </a:xfrm>
          <a:prstGeom prst="rect">
            <a:avLst/>
          </a:prstGeom>
          <a:noFill/>
          <a:ln w="19050">
            <a:solidFill>
              <a:srgbClr val="CC3399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776" y="8653957"/>
            <a:ext cx="542870" cy="612637"/>
          </a:xfrm>
          <a:prstGeom prst="rect">
            <a:avLst/>
          </a:prstGeom>
        </p:spPr>
      </p:pic>
      <p:sp>
        <p:nvSpPr>
          <p:cNvPr id="27" name="Нашивка 18"/>
          <p:cNvSpPr/>
          <p:nvPr/>
        </p:nvSpPr>
        <p:spPr>
          <a:xfrm flipH="1">
            <a:off x="336958" y="8178891"/>
            <a:ext cx="3364013" cy="171325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05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5.Перечень документов:</a:t>
            </a:r>
          </a:p>
          <a:p>
            <a:pPr algn="just"/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одного из родителей</a:t>
            </a:r>
          </a:p>
          <a:p>
            <a:pPr algn="just"/>
            <a:r>
              <a:rPr lang="ru-RU" sz="1050" dirty="0" smtClean="0">
                <a:solidFill>
                  <a:schemeClr val="tx1"/>
                </a:solidFill>
              </a:rPr>
              <a:t>- 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№052-2/у</a:t>
            </a:r>
            <a:r>
              <a:rPr lang="ru-RU" sz="1050" dirty="0" smtClean="0">
                <a:solidFill>
                  <a:schemeClr val="tx1"/>
                </a:solidFill>
              </a:rPr>
              <a:t> «</a:t>
            </a:r>
            <a:r>
              <a:rPr lang="en-US" sz="105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/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05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Спавка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формы № 065/у</a:t>
            </a:r>
          </a:p>
          <a:p>
            <a:pPr algn="just"/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Фотография ребенка размером 3х4 см</a:t>
            </a:r>
          </a:p>
          <a:p>
            <a:pPr algn="just"/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Нашивка 17"/>
          <p:cNvSpPr/>
          <p:nvPr/>
        </p:nvSpPr>
        <p:spPr>
          <a:xfrm>
            <a:off x="4147300" y="8178891"/>
            <a:ext cx="3189165" cy="171325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" name="Picture 10" descr="https://avatars.mds.yandex.net/get-pdb/480866/4a1f9cd0-75fa-4fe0-88af-7ae2147e6ad0/s120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96" y="8593863"/>
            <a:ext cx="648046" cy="7599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Прямоугольник 29"/>
          <p:cNvSpPr/>
          <p:nvPr/>
        </p:nvSpPr>
        <p:spPr>
          <a:xfrm rot="18915409">
            <a:off x="3901038" y="8671685"/>
            <a:ext cx="793792" cy="730028"/>
          </a:xfrm>
          <a:prstGeom prst="rect">
            <a:avLst/>
          </a:prstGeom>
          <a:noFill/>
          <a:ln w="19050">
            <a:solidFill>
              <a:srgbClr val="66CC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sp>
        <p:nvSpPr>
          <p:cNvPr id="5" name="Прямоугольник 4"/>
          <p:cNvSpPr/>
          <p:nvPr/>
        </p:nvSpPr>
        <p:spPr>
          <a:xfrm>
            <a:off x="4892878" y="8324472"/>
            <a:ext cx="2364764" cy="1223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Результат оказания государственной услуги:</a:t>
            </a:r>
          </a:p>
          <a:p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обращении через портал в "личный кабинет" </a:t>
            </a:r>
            <a:r>
              <a:rPr lang="ru-RU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услугополучателя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приходит уведомление о зачислении в организацию образования в форме электронного документа</a:t>
            </a:r>
          </a:p>
        </p:txBody>
      </p:sp>
    </p:spTree>
    <p:extLst>
      <p:ext uri="{BB962C8B-B14F-4D97-AF65-F5344CB8AC3E}">
        <p14:creationId xmlns:p14="http://schemas.microsoft.com/office/powerpoint/2010/main" val="164203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https://avatars.mds.yandex.net/get-pdb/480866/4a1f9cd0-75fa-4fe0-88af-7ae2147e6ad0/s12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9645" y="5743189"/>
            <a:ext cx="643903" cy="75506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sc0003.egindykol.aqmoedu.kz/cache/index/129826/i-1024x76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3" t="7975" b="7708"/>
          <a:stretch/>
        </p:blipFill>
        <p:spPr bwMode="auto">
          <a:xfrm>
            <a:off x="3080191" y="5885430"/>
            <a:ext cx="625222" cy="406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.ytimg.com/vi/Z5ch3LOb3w4/maxresdefault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83" t="15209" r="25130" b="14791"/>
          <a:stretch/>
        </p:blipFill>
        <p:spPr bwMode="auto">
          <a:xfrm>
            <a:off x="3987867" y="3062169"/>
            <a:ext cx="767459" cy="608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medaboutme.ru/upload/medialibrary/675/shutterstock_109737506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620" y="3078702"/>
            <a:ext cx="656426" cy="656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1"/>
          <p:cNvSpPr>
            <a:spLocks noChangeArrowheads="1"/>
          </p:cNvSpPr>
          <p:nvPr/>
        </p:nvSpPr>
        <p:spPr bwMode="auto">
          <a:xfrm>
            <a:off x="261201" y="637170"/>
            <a:ext cx="6879540" cy="1482185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129326" tIns="64663" rIns="129326" bIns="64663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alt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документов для организации индивидуального бесплатного обучения на дому детей, которые по состоянию здоровья в течение длительного времени не могут посещать организации начального, основного среднего, общего среднего образования»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-3069703" y="918916"/>
            <a:ext cx="261243" cy="5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9326" tIns="64663" rIns="129326" bIns="64663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2546"/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-3069703" y="1242230"/>
            <a:ext cx="261243" cy="5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9326" tIns="64663" rIns="129326" bIns="64663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2546"/>
          </a:p>
        </p:txBody>
      </p:sp>
      <p:sp>
        <p:nvSpPr>
          <p:cNvPr id="14" name="Прямоугольник 13"/>
          <p:cNvSpPr/>
          <p:nvPr/>
        </p:nvSpPr>
        <p:spPr>
          <a:xfrm>
            <a:off x="2044588" y="105158"/>
            <a:ext cx="3697294" cy="48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546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услуга</a:t>
            </a:r>
            <a:endParaRPr lang="ru-RU" altLang="ru-RU" sz="1414" dirty="0">
              <a:solidFill>
                <a:srgbClr val="002060"/>
              </a:solidFill>
            </a:endParaRPr>
          </a:p>
        </p:txBody>
      </p:sp>
      <p:sp>
        <p:nvSpPr>
          <p:cNvPr id="16" name="Нашивка 15"/>
          <p:cNvSpPr/>
          <p:nvPr/>
        </p:nvSpPr>
        <p:spPr>
          <a:xfrm>
            <a:off x="4152199" y="2587447"/>
            <a:ext cx="3184266" cy="165229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69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556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2.График работы:</a:t>
            </a:r>
          </a:p>
          <a:p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услугодатель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 9:00 до 18:30 часов с перерывом на обед с 13:00 до 14:30;</a:t>
            </a:r>
          </a:p>
          <a:p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портал:круглосуточно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исключением технических перерывов, связанных с проведением ремонтных работ  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556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9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Нашивка 16"/>
          <p:cNvSpPr/>
          <p:nvPr/>
        </p:nvSpPr>
        <p:spPr>
          <a:xfrm flipH="1">
            <a:off x="180751" y="2587447"/>
            <a:ext cx="3364015" cy="165229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1.Наименование </a:t>
            </a:r>
            <a:r>
              <a:rPr lang="ru-RU" sz="1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услугодателя</a:t>
            </a:r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lnSpc>
                <a:spcPct val="107000"/>
              </a:lnSpc>
            </a:pPr>
            <a:r>
              <a:rPr lang="kk-KZ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КГУ «Аулиекольская школа-гимназия им. С.Баймагамбетова отдела образования Аулиекольского района» Управления образования акимата Костанайской области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Нашивка 17"/>
          <p:cNvSpPr/>
          <p:nvPr/>
        </p:nvSpPr>
        <p:spPr>
          <a:xfrm>
            <a:off x="4147301" y="5295014"/>
            <a:ext cx="3189165" cy="171325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altLang="ru-RU" sz="105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05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Форма оказания государственной услуги</a:t>
            </a:r>
            <a:r>
              <a:rPr lang="ru-RU" altLang="ru-RU" sz="1050" b="1" dirty="0">
                <a:solidFill>
                  <a:schemeClr val="tx1"/>
                </a:solidFill>
                <a:latin typeface="Arial" panose="020B0604020202020204" pitchFamily="34" charset="0"/>
              </a:rPr>
              <a:t>:</a:t>
            </a:r>
            <a:endParaRPr lang="ru-RU" altLang="ru-RU" sz="105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39" indent="-171439" algn="just">
              <a:buFont typeface="Arial" panose="020B0604020202020204" pitchFamily="34" charset="0"/>
              <a:buChar char="•"/>
            </a:pP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</a:t>
            </a:r>
          </a:p>
          <a:p>
            <a:pPr marL="171439" indent="-171439" algn="just">
              <a:buFont typeface="Arial" panose="020B0604020202020204" pitchFamily="34" charset="0"/>
              <a:buChar char="•"/>
            </a:pPr>
            <a:r>
              <a:rPr lang="kk-KZ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Бумажная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Нашивка 18"/>
          <p:cNvSpPr/>
          <p:nvPr/>
        </p:nvSpPr>
        <p:spPr>
          <a:xfrm flipH="1">
            <a:off x="180753" y="5295014"/>
            <a:ext cx="3364013" cy="171325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kk-KZ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оказания государственной услуги</a:t>
            </a:r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71439" indent="-171439" algn="just">
              <a:buFont typeface="Arial" panose="020B0604020202020204" pitchFamily="34" charset="0"/>
              <a:buChar char="•"/>
            </a:pP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рабочих дня</a:t>
            </a:r>
            <a:endParaRPr lang="ru-RU" sz="105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 rot="18915409">
            <a:off x="2964698" y="3069907"/>
            <a:ext cx="750270" cy="742493"/>
          </a:xfrm>
          <a:prstGeom prst="rect">
            <a:avLst/>
          </a:prstGeom>
          <a:noFill/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sp>
        <p:nvSpPr>
          <p:cNvPr id="23" name="Прямоугольник 22"/>
          <p:cNvSpPr/>
          <p:nvPr/>
        </p:nvSpPr>
        <p:spPr>
          <a:xfrm rot="18915409">
            <a:off x="3979583" y="3065012"/>
            <a:ext cx="784029" cy="734323"/>
          </a:xfrm>
          <a:prstGeom prst="rect">
            <a:avLst/>
          </a:prstGeom>
          <a:noFill/>
          <a:ln w="19050">
            <a:solidFill>
              <a:srgbClr val="FF7C8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sp>
        <p:nvSpPr>
          <p:cNvPr id="24" name="Прямоугольник 23"/>
          <p:cNvSpPr/>
          <p:nvPr/>
        </p:nvSpPr>
        <p:spPr>
          <a:xfrm rot="18915409">
            <a:off x="2986675" y="5768450"/>
            <a:ext cx="732367" cy="717322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sp>
        <p:nvSpPr>
          <p:cNvPr id="25" name="Прямоугольник 24"/>
          <p:cNvSpPr/>
          <p:nvPr/>
        </p:nvSpPr>
        <p:spPr>
          <a:xfrm rot="18915409">
            <a:off x="3982115" y="5760980"/>
            <a:ext cx="719611" cy="737898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sp>
        <p:nvSpPr>
          <p:cNvPr id="26" name="Прямоугольник 25"/>
          <p:cNvSpPr/>
          <p:nvPr/>
        </p:nvSpPr>
        <p:spPr>
          <a:xfrm rot="18915409">
            <a:off x="3172341" y="8651177"/>
            <a:ext cx="758142" cy="768681"/>
          </a:xfrm>
          <a:prstGeom prst="rect">
            <a:avLst/>
          </a:prstGeom>
          <a:noFill/>
          <a:ln w="19050">
            <a:solidFill>
              <a:srgbClr val="CC3399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776" y="8653957"/>
            <a:ext cx="542870" cy="612637"/>
          </a:xfrm>
          <a:prstGeom prst="rect">
            <a:avLst/>
          </a:prstGeom>
        </p:spPr>
      </p:pic>
      <p:sp>
        <p:nvSpPr>
          <p:cNvPr id="27" name="Нашивка 18"/>
          <p:cNvSpPr/>
          <p:nvPr/>
        </p:nvSpPr>
        <p:spPr>
          <a:xfrm flipH="1">
            <a:off x="336958" y="8178891"/>
            <a:ext cx="3364013" cy="171325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05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5.Перечень документов:</a:t>
            </a:r>
          </a:p>
          <a:p>
            <a:pPr algn="just"/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заявление (в произвольной форме);</a:t>
            </a:r>
          </a:p>
          <a:p>
            <a:pPr algn="just"/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заключение врачебно-консультационной комиссии с рекомендацией по обучению на дому</a:t>
            </a:r>
          </a:p>
          <a:p>
            <a:pPr algn="just"/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Нашивка 17"/>
          <p:cNvSpPr/>
          <p:nvPr/>
        </p:nvSpPr>
        <p:spPr>
          <a:xfrm>
            <a:off x="4147300" y="8178891"/>
            <a:ext cx="3189165" cy="171325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" name="Picture 10" descr="https://avatars.mds.yandex.net/get-pdb/480866/4a1f9cd0-75fa-4fe0-88af-7ae2147e6ad0/s120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96" y="8593863"/>
            <a:ext cx="648046" cy="7599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Прямоугольник 29"/>
          <p:cNvSpPr/>
          <p:nvPr/>
        </p:nvSpPr>
        <p:spPr>
          <a:xfrm rot="18915409">
            <a:off x="3901038" y="8671685"/>
            <a:ext cx="793792" cy="730028"/>
          </a:xfrm>
          <a:prstGeom prst="rect">
            <a:avLst/>
          </a:prstGeom>
          <a:noFill/>
          <a:ln w="19050">
            <a:solidFill>
              <a:srgbClr val="66CC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sp>
        <p:nvSpPr>
          <p:cNvPr id="5" name="Прямоугольник 4"/>
          <p:cNvSpPr/>
          <p:nvPr/>
        </p:nvSpPr>
        <p:spPr>
          <a:xfrm>
            <a:off x="4936985" y="8334374"/>
            <a:ext cx="2364764" cy="1223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Результат оказания государственной услуги: </a:t>
            </a:r>
          </a:p>
          <a:p>
            <a:pPr marL="228586" indent="-228586">
              <a:buAutoNum type="arabicParenR"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расписка о приеме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</a:t>
            </a:r>
          </a:p>
          <a:p>
            <a:pPr marL="228586" indent="-228586">
              <a:buAutoNum type="arabicParenR"/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о зачислении на индивидуальное бесплатное</a:t>
            </a:r>
          </a:p>
          <a:p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обучение на дому</a:t>
            </a:r>
          </a:p>
          <a:p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52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https://avatars.mds.yandex.net/get-pdb/480866/4a1f9cd0-75fa-4fe0-88af-7ae2147e6ad0/s12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9645" y="5743189"/>
            <a:ext cx="643903" cy="75506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sc0003.egindykol.aqmoedu.kz/cache/index/129826/i-1024x76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3" t="7975" b="7708"/>
          <a:stretch/>
        </p:blipFill>
        <p:spPr bwMode="auto">
          <a:xfrm>
            <a:off x="3080191" y="5885430"/>
            <a:ext cx="625222" cy="406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.ytimg.com/vi/Z5ch3LOb3w4/maxresdefault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83" t="15209" r="25130" b="14791"/>
          <a:stretch/>
        </p:blipFill>
        <p:spPr bwMode="auto">
          <a:xfrm>
            <a:off x="3987867" y="3062169"/>
            <a:ext cx="767459" cy="608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medaboutme.ru/upload/medialibrary/675/shutterstock_109737506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620" y="3078702"/>
            <a:ext cx="656426" cy="656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1"/>
          <p:cNvSpPr>
            <a:spLocks noChangeArrowheads="1"/>
          </p:cNvSpPr>
          <p:nvPr/>
        </p:nvSpPr>
        <p:spPr bwMode="auto">
          <a:xfrm>
            <a:off x="261201" y="637170"/>
            <a:ext cx="6879540" cy="1482185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129326" tIns="64663" rIns="129326" bIns="64663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alt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документов для перевода детей между организациями начального, основного среднего, общего среднего образования»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-3069703" y="918916"/>
            <a:ext cx="261243" cy="5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9326" tIns="64663" rIns="129326" bIns="64663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2546"/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-3069703" y="1242230"/>
            <a:ext cx="261243" cy="5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9326" tIns="64663" rIns="129326" bIns="64663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2546"/>
          </a:p>
        </p:txBody>
      </p:sp>
      <p:sp>
        <p:nvSpPr>
          <p:cNvPr id="14" name="Прямоугольник 13"/>
          <p:cNvSpPr/>
          <p:nvPr/>
        </p:nvSpPr>
        <p:spPr>
          <a:xfrm>
            <a:off x="2016772" y="69698"/>
            <a:ext cx="3697294" cy="48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546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услуга</a:t>
            </a:r>
            <a:endParaRPr lang="ru-RU" altLang="ru-RU" sz="1414" dirty="0">
              <a:solidFill>
                <a:srgbClr val="002060"/>
              </a:solidFill>
            </a:endParaRPr>
          </a:p>
        </p:txBody>
      </p:sp>
      <p:sp>
        <p:nvSpPr>
          <p:cNvPr id="16" name="Нашивка 15"/>
          <p:cNvSpPr/>
          <p:nvPr/>
        </p:nvSpPr>
        <p:spPr>
          <a:xfrm>
            <a:off x="4152199" y="2587447"/>
            <a:ext cx="3184266" cy="165229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69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556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2.График работы:</a:t>
            </a:r>
          </a:p>
          <a:p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услугодатель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 9:00 до 18:30 часов с перерывом на обед с 13:00 до 14:30;</a:t>
            </a:r>
          </a:p>
          <a:p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портал:круглосуточно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исключением технических перерывов, связанных с проведением ремонтных работ  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556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9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Нашивка 16"/>
          <p:cNvSpPr/>
          <p:nvPr/>
        </p:nvSpPr>
        <p:spPr>
          <a:xfrm flipH="1">
            <a:off x="180751" y="2587447"/>
            <a:ext cx="3364015" cy="165229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1.Наименование </a:t>
            </a:r>
            <a:r>
              <a:rPr lang="ru-RU" sz="1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услугодателя</a:t>
            </a:r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lnSpc>
                <a:spcPct val="107000"/>
              </a:lnSpc>
            </a:pPr>
            <a:r>
              <a:rPr lang="kk-KZ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КГУ «Аулиекольская школа-гимназия им. С.Баймагамбетова отдела образования Аулиекольского района» Управления образования акимата Костанайской области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Нашивка 17"/>
          <p:cNvSpPr/>
          <p:nvPr/>
        </p:nvSpPr>
        <p:spPr>
          <a:xfrm>
            <a:off x="4147301" y="5295014"/>
            <a:ext cx="3189165" cy="171325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altLang="ru-RU" sz="105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05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Форма оказания государственной услуги</a:t>
            </a:r>
            <a:r>
              <a:rPr lang="ru-RU" altLang="ru-RU" sz="1050" b="1" dirty="0">
                <a:solidFill>
                  <a:schemeClr val="tx1"/>
                </a:solidFill>
                <a:latin typeface="Arial" panose="020B0604020202020204" pitchFamily="34" charset="0"/>
              </a:rPr>
              <a:t>:</a:t>
            </a:r>
            <a:endParaRPr lang="ru-RU" altLang="ru-RU" sz="105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39" indent="-171439" algn="just">
              <a:buFont typeface="Arial" panose="020B0604020202020204" pitchFamily="34" charset="0"/>
              <a:buChar char="•"/>
            </a:pP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</a:t>
            </a:r>
          </a:p>
          <a:p>
            <a:pPr marL="171439" indent="-171439" algn="just">
              <a:buFont typeface="Arial" panose="020B0604020202020204" pitchFamily="34" charset="0"/>
              <a:buChar char="•"/>
            </a:pPr>
            <a:r>
              <a:rPr lang="kk-KZ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Бумажная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Нашивка 18"/>
          <p:cNvSpPr/>
          <p:nvPr/>
        </p:nvSpPr>
        <p:spPr>
          <a:xfrm flipH="1">
            <a:off x="180753" y="5295014"/>
            <a:ext cx="3364013" cy="171325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kk-KZ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оказания государственной услуги</a:t>
            </a:r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71439" indent="-171439" algn="just">
              <a:buFont typeface="Arial" panose="020B0604020202020204" pitchFamily="34" charset="0"/>
              <a:buChar char="•"/>
            </a:pP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минут</a:t>
            </a:r>
            <a:endParaRPr lang="ru-RU" sz="105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 rot="18915409">
            <a:off x="2964698" y="3069907"/>
            <a:ext cx="750270" cy="742493"/>
          </a:xfrm>
          <a:prstGeom prst="rect">
            <a:avLst/>
          </a:prstGeom>
          <a:noFill/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sp>
        <p:nvSpPr>
          <p:cNvPr id="23" name="Прямоугольник 22"/>
          <p:cNvSpPr/>
          <p:nvPr/>
        </p:nvSpPr>
        <p:spPr>
          <a:xfrm rot="18915409">
            <a:off x="3979583" y="3065012"/>
            <a:ext cx="784029" cy="734323"/>
          </a:xfrm>
          <a:prstGeom prst="rect">
            <a:avLst/>
          </a:prstGeom>
          <a:noFill/>
          <a:ln w="19050">
            <a:solidFill>
              <a:srgbClr val="FF7C8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sp>
        <p:nvSpPr>
          <p:cNvPr id="24" name="Прямоугольник 23"/>
          <p:cNvSpPr/>
          <p:nvPr/>
        </p:nvSpPr>
        <p:spPr>
          <a:xfrm rot="18915409">
            <a:off x="2986675" y="5768450"/>
            <a:ext cx="732367" cy="717322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sp>
        <p:nvSpPr>
          <p:cNvPr id="25" name="Прямоугольник 24"/>
          <p:cNvSpPr/>
          <p:nvPr/>
        </p:nvSpPr>
        <p:spPr>
          <a:xfrm rot="18915409">
            <a:off x="3982115" y="5760980"/>
            <a:ext cx="719611" cy="737898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sp>
        <p:nvSpPr>
          <p:cNvPr id="26" name="Прямоугольник 25"/>
          <p:cNvSpPr/>
          <p:nvPr/>
        </p:nvSpPr>
        <p:spPr>
          <a:xfrm rot="18915409">
            <a:off x="3172341" y="8651177"/>
            <a:ext cx="758142" cy="768681"/>
          </a:xfrm>
          <a:prstGeom prst="rect">
            <a:avLst/>
          </a:prstGeom>
          <a:noFill/>
          <a:ln w="19050">
            <a:solidFill>
              <a:srgbClr val="CC3399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776" y="8653957"/>
            <a:ext cx="542870" cy="612637"/>
          </a:xfrm>
          <a:prstGeom prst="rect">
            <a:avLst/>
          </a:prstGeom>
        </p:spPr>
      </p:pic>
      <p:sp>
        <p:nvSpPr>
          <p:cNvPr id="27" name="Нашивка 18"/>
          <p:cNvSpPr/>
          <p:nvPr/>
        </p:nvSpPr>
        <p:spPr>
          <a:xfrm flipH="1">
            <a:off x="336958" y="8178891"/>
            <a:ext cx="3364013" cy="171325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5.Перечень документов:</a:t>
            </a:r>
          </a:p>
          <a:p>
            <a:pPr algn="just"/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1)заявление, удостоверенное ЭЦП </a:t>
            </a:r>
            <a:r>
              <a:rPr lang="ru-RU" sz="105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услугополучателя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 форме, согласно приложению 2 к настоящему Стандарту;</a:t>
            </a:r>
          </a:p>
          <a:p>
            <a:pPr algn="just"/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электронная копия открепительного талона</a:t>
            </a:r>
          </a:p>
          <a:p>
            <a:pPr algn="just"/>
            <a:endParaRPr lang="ru-RU" sz="105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Нашивка 17"/>
          <p:cNvSpPr/>
          <p:nvPr/>
        </p:nvSpPr>
        <p:spPr>
          <a:xfrm>
            <a:off x="4147300" y="8178891"/>
            <a:ext cx="3189165" cy="171325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" name="Picture 10" descr="https://avatars.mds.yandex.net/get-pdb/480866/4a1f9cd0-75fa-4fe0-88af-7ae2147e6ad0/s120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96" y="8593863"/>
            <a:ext cx="648046" cy="7599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Прямоугольник 29"/>
          <p:cNvSpPr/>
          <p:nvPr/>
        </p:nvSpPr>
        <p:spPr>
          <a:xfrm rot="18915409">
            <a:off x="3901038" y="8671685"/>
            <a:ext cx="793792" cy="730028"/>
          </a:xfrm>
          <a:prstGeom prst="rect">
            <a:avLst/>
          </a:prstGeom>
          <a:noFill/>
          <a:ln w="19050">
            <a:solidFill>
              <a:srgbClr val="66CC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sp>
        <p:nvSpPr>
          <p:cNvPr id="5" name="Прямоугольник 4"/>
          <p:cNvSpPr/>
          <p:nvPr/>
        </p:nvSpPr>
        <p:spPr>
          <a:xfrm>
            <a:off x="4904241" y="8183985"/>
            <a:ext cx="2364764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Результат оказания государственной услуги:</a:t>
            </a:r>
          </a:p>
          <a:p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обращении через портал в "личный кабинет" </a:t>
            </a:r>
            <a:r>
              <a:rPr lang="ru-RU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услугополучателя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приходит уведомление о зачислении в организацию образования или о мотивированном отказе с указанием причин отказа в форме </a:t>
            </a:r>
          </a:p>
          <a:p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электронного документа </a:t>
            </a:r>
          </a:p>
          <a:p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73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https://avatars.mds.yandex.net/get-pdb/480866/4a1f9cd0-75fa-4fe0-88af-7ae2147e6ad0/s12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9645" y="5743189"/>
            <a:ext cx="643903" cy="75506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sc0003.egindykol.aqmoedu.kz/cache/index/129826/i-1024x76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3" t="7975" b="7708"/>
          <a:stretch/>
        </p:blipFill>
        <p:spPr bwMode="auto">
          <a:xfrm>
            <a:off x="3080191" y="5885430"/>
            <a:ext cx="625222" cy="406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.ytimg.com/vi/Z5ch3LOb3w4/maxresdefault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83" t="15209" r="25130" b="14791"/>
          <a:stretch/>
        </p:blipFill>
        <p:spPr bwMode="auto">
          <a:xfrm>
            <a:off x="3987867" y="3062169"/>
            <a:ext cx="767459" cy="608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medaboutme.ru/upload/medialibrary/675/shutterstock_109737506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620" y="3078702"/>
            <a:ext cx="656426" cy="656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1"/>
          <p:cNvSpPr>
            <a:spLocks noChangeArrowheads="1"/>
          </p:cNvSpPr>
          <p:nvPr/>
        </p:nvSpPr>
        <p:spPr bwMode="auto">
          <a:xfrm>
            <a:off x="261201" y="637170"/>
            <a:ext cx="6879540" cy="1482185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129326" tIns="64663" rIns="129326" bIns="64663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Выдача дубликатов документов об основном среднем, общем среднем образовании»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-3069703" y="918916"/>
            <a:ext cx="261243" cy="5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9326" tIns="64663" rIns="129326" bIns="64663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2546"/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-3069703" y="1242230"/>
            <a:ext cx="261243" cy="5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9326" tIns="64663" rIns="129326" bIns="64663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2546"/>
          </a:p>
        </p:txBody>
      </p:sp>
      <p:sp>
        <p:nvSpPr>
          <p:cNvPr id="14" name="Прямоугольник 13"/>
          <p:cNvSpPr/>
          <p:nvPr/>
        </p:nvSpPr>
        <p:spPr>
          <a:xfrm>
            <a:off x="2016772" y="103778"/>
            <a:ext cx="3697294" cy="48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546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услуга</a:t>
            </a:r>
            <a:endParaRPr lang="ru-RU" altLang="ru-RU" sz="1414" dirty="0">
              <a:solidFill>
                <a:srgbClr val="002060"/>
              </a:solidFill>
            </a:endParaRPr>
          </a:p>
        </p:txBody>
      </p:sp>
      <p:sp>
        <p:nvSpPr>
          <p:cNvPr id="16" name="Нашивка 15"/>
          <p:cNvSpPr/>
          <p:nvPr/>
        </p:nvSpPr>
        <p:spPr>
          <a:xfrm>
            <a:off x="4152199" y="2587447"/>
            <a:ext cx="3184266" cy="165229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69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556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2.График работы:</a:t>
            </a:r>
          </a:p>
          <a:p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услугодатель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 9:00 до 18:30 часов с перерывом на обед с 13:00 до 14:30;</a:t>
            </a:r>
          </a:p>
          <a:p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портал:круглосуточно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исключением технических перерывов, связанных с проведением ремонтных работ  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556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9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Нашивка 16"/>
          <p:cNvSpPr/>
          <p:nvPr/>
        </p:nvSpPr>
        <p:spPr>
          <a:xfrm flipH="1">
            <a:off x="180751" y="2587447"/>
            <a:ext cx="3364015" cy="165229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1.Наименование </a:t>
            </a:r>
            <a:r>
              <a:rPr lang="ru-RU" sz="1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услугодателя</a:t>
            </a:r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lnSpc>
                <a:spcPct val="107000"/>
              </a:lnSpc>
            </a:pPr>
            <a:r>
              <a:rPr lang="kk-KZ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КГУ «Аулиекольская школа-гимназия им. С.Баймагамбетова отдела образования Аулиекольского района» Управления образования акимата Костанайской области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Нашивка 17"/>
          <p:cNvSpPr/>
          <p:nvPr/>
        </p:nvSpPr>
        <p:spPr>
          <a:xfrm>
            <a:off x="4147301" y="5295014"/>
            <a:ext cx="3189165" cy="171325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altLang="ru-RU" sz="105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05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Форма оказания государственной услуги</a:t>
            </a:r>
            <a:r>
              <a:rPr lang="ru-RU" altLang="ru-RU" sz="1050" b="1" dirty="0">
                <a:solidFill>
                  <a:schemeClr val="tx1"/>
                </a:solidFill>
                <a:latin typeface="Arial" panose="020B0604020202020204" pitchFamily="34" charset="0"/>
              </a:rPr>
              <a:t>:</a:t>
            </a:r>
            <a:endParaRPr lang="ru-RU" altLang="ru-RU" sz="105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39" indent="-171439" algn="just">
              <a:buFont typeface="Arial" panose="020B0604020202020204" pitchFamily="34" charset="0"/>
              <a:buChar char="•"/>
            </a:pP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</a:t>
            </a:r>
          </a:p>
          <a:p>
            <a:pPr marL="171439" indent="-171439" algn="just">
              <a:buFont typeface="Arial" panose="020B0604020202020204" pitchFamily="34" charset="0"/>
              <a:buChar char="•"/>
            </a:pPr>
            <a:r>
              <a:rPr lang="kk-KZ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Бумажная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Нашивка 18"/>
          <p:cNvSpPr/>
          <p:nvPr/>
        </p:nvSpPr>
        <p:spPr>
          <a:xfrm flipH="1">
            <a:off x="180753" y="5295014"/>
            <a:ext cx="3364013" cy="171325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 rot="18915409">
            <a:off x="2964698" y="3069907"/>
            <a:ext cx="750270" cy="742493"/>
          </a:xfrm>
          <a:prstGeom prst="rect">
            <a:avLst/>
          </a:prstGeom>
          <a:noFill/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sp>
        <p:nvSpPr>
          <p:cNvPr id="23" name="Прямоугольник 22"/>
          <p:cNvSpPr/>
          <p:nvPr/>
        </p:nvSpPr>
        <p:spPr>
          <a:xfrm rot="18915409">
            <a:off x="3979583" y="3065012"/>
            <a:ext cx="784029" cy="734323"/>
          </a:xfrm>
          <a:prstGeom prst="rect">
            <a:avLst/>
          </a:prstGeom>
          <a:noFill/>
          <a:ln w="19050">
            <a:solidFill>
              <a:srgbClr val="FF7C8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sp>
        <p:nvSpPr>
          <p:cNvPr id="24" name="Прямоугольник 23"/>
          <p:cNvSpPr/>
          <p:nvPr/>
        </p:nvSpPr>
        <p:spPr>
          <a:xfrm rot="18915409">
            <a:off x="2986675" y="5768450"/>
            <a:ext cx="732367" cy="717322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sp>
        <p:nvSpPr>
          <p:cNvPr id="25" name="Прямоугольник 24"/>
          <p:cNvSpPr/>
          <p:nvPr/>
        </p:nvSpPr>
        <p:spPr>
          <a:xfrm rot="18915409">
            <a:off x="3982115" y="5760980"/>
            <a:ext cx="719611" cy="737898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sp>
        <p:nvSpPr>
          <p:cNvPr id="26" name="Прямоугольник 25"/>
          <p:cNvSpPr/>
          <p:nvPr/>
        </p:nvSpPr>
        <p:spPr>
          <a:xfrm rot="18915409">
            <a:off x="3172341" y="8651177"/>
            <a:ext cx="758142" cy="768681"/>
          </a:xfrm>
          <a:prstGeom prst="rect">
            <a:avLst/>
          </a:prstGeom>
          <a:noFill/>
          <a:ln w="19050">
            <a:solidFill>
              <a:srgbClr val="CC3399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776" y="8653957"/>
            <a:ext cx="542870" cy="612637"/>
          </a:xfrm>
          <a:prstGeom prst="rect">
            <a:avLst/>
          </a:prstGeom>
        </p:spPr>
      </p:pic>
      <p:sp>
        <p:nvSpPr>
          <p:cNvPr id="27" name="Нашивка 18"/>
          <p:cNvSpPr/>
          <p:nvPr/>
        </p:nvSpPr>
        <p:spPr>
          <a:xfrm flipH="1">
            <a:off x="336957" y="8178891"/>
            <a:ext cx="3422128" cy="2064648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05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Нашивка 17"/>
          <p:cNvSpPr/>
          <p:nvPr/>
        </p:nvSpPr>
        <p:spPr>
          <a:xfrm>
            <a:off x="4147300" y="8178891"/>
            <a:ext cx="3287170" cy="2064648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" name="Picture 10" descr="https://avatars.mds.yandex.net/get-pdb/480866/4a1f9cd0-75fa-4fe0-88af-7ae2147e6ad0/s120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96" y="8593863"/>
            <a:ext cx="648046" cy="7599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Прямоугольник 29"/>
          <p:cNvSpPr/>
          <p:nvPr/>
        </p:nvSpPr>
        <p:spPr>
          <a:xfrm rot="18915409">
            <a:off x="3901038" y="8671685"/>
            <a:ext cx="793792" cy="730028"/>
          </a:xfrm>
          <a:prstGeom prst="rect">
            <a:avLst/>
          </a:prstGeom>
          <a:noFill/>
          <a:ln w="19050">
            <a:solidFill>
              <a:srgbClr val="66CC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46"/>
          </a:p>
        </p:txBody>
      </p:sp>
      <p:sp>
        <p:nvSpPr>
          <p:cNvPr id="5" name="Прямоугольник 4"/>
          <p:cNvSpPr/>
          <p:nvPr/>
        </p:nvSpPr>
        <p:spPr>
          <a:xfrm>
            <a:off x="4924752" y="8423811"/>
            <a:ext cx="2364764" cy="1223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Результат оказания государственной услуги:</a:t>
            </a:r>
          </a:p>
          <a:p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Дубликат документов об основном среднем, общем среднем образовании либо мотивированный ответ об отказе.</a:t>
            </a:r>
          </a:p>
          <a:p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0414" y="5443861"/>
            <a:ext cx="2105493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kk-KZ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оказания государственной услуги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момента сдачи </a:t>
            </a:r>
            <a:r>
              <a:rPr lang="ru-RU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услугополучателем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документов в Государственную корпорацию или организацию основного среднего и общего среднего образования или на портал – 15        	рабочих дней.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66490" y="8227603"/>
            <a:ext cx="2146446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5.Перечень документов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заявление обучавшегося или родителя (законного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представителя) утерявшего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испортившего документ,</a:t>
            </a:r>
          </a:p>
          <a:p>
            <a:pPr algn="just"/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имя руководителя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образования;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свидетельство о рождении или удостоверение личности (паспорт)</a:t>
            </a:r>
          </a:p>
          <a:p>
            <a:pPr algn="just"/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обучавшегося (требуется для идентификации личности);</a:t>
            </a:r>
          </a:p>
          <a:p>
            <a:pPr algn="just"/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при изменении фамилии (имя, отчество (при его наличии) и (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или) порче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 об образовании прилагается оригинал документа об</a:t>
            </a:r>
          </a:p>
          <a:p>
            <a:pPr algn="just"/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б р а з о в а н и </a:t>
            </a:r>
            <a:r>
              <a:rPr lang="ru-R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82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2147</TotalTime>
  <Words>681</Words>
  <Application>Microsoft Office PowerPoint</Application>
  <PresentationFormat>Произвольный</PresentationFormat>
  <Paragraphs>93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Дуртбаева АБ</cp:lastModifiedBy>
  <cp:revision>110</cp:revision>
  <cp:lastPrinted>2024-02-15T12:06:06Z</cp:lastPrinted>
  <dcterms:created xsi:type="dcterms:W3CDTF">2020-02-03T08:56:36Z</dcterms:created>
  <dcterms:modified xsi:type="dcterms:W3CDTF">2025-04-25T09:08:00Z</dcterms:modified>
</cp:coreProperties>
</file>